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176" autoAdjust="0"/>
  </p:normalViewPr>
  <p:slideViewPr>
    <p:cSldViewPr>
      <p:cViewPr varScale="1">
        <p:scale>
          <a:sx n="70" d="100"/>
          <a:sy n="70" d="100"/>
        </p:scale>
        <p:origin x="27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40AF10-ECC6-42B2-B922-AB8807A83A39}" type="datetimeFigureOut">
              <a:rPr lang="fr-FR"/>
              <a:pPr>
                <a:defRPr/>
              </a:pPr>
              <a:t>22/09/2018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F44904-BB89-4883-84D9-B3E0610A8E9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6687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Christmas</a:t>
            </a:r>
            <a:r>
              <a:rPr lang="fr-FR" baseline="0" dirty="0" smtClean="0"/>
              <a:t> time</a:t>
            </a:r>
            <a:br>
              <a:rPr lang="fr-FR" baseline="0" dirty="0" smtClean="0"/>
            </a:br>
            <a:r>
              <a:rPr lang="fr-FR" dirty="0" smtClean="0"/>
              <a:t>Le Père Noël a dans sa hotte Un cadeau pour chaque botte : Une souris pour Nathalie Une clémentine pour Géraldine </a:t>
            </a:r>
          </a:p>
          <a:p>
            <a:endParaRPr lang="fr-FR" dirty="0" smtClean="0"/>
          </a:p>
          <a:p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add</a:t>
            </a:r>
            <a:r>
              <a:rPr lang="fr-FR" dirty="0" smtClean="0"/>
              <a:t> to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French </a:t>
            </a:r>
            <a:r>
              <a:rPr lang="fr-FR" baseline="0" dirty="0" err="1" smtClean="0"/>
              <a:t>names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rhyming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NB: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audio 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click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piece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. 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cheval and bateau are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definite</a:t>
            </a:r>
            <a:r>
              <a:rPr lang="fr-FR" baseline="0" dirty="0" smtClean="0"/>
              <a:t> article ‘le’ and un jeu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missing</a:t>
            </a:r>
            <a:r>
              <a:rPr lang="fr-FR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9F3845-EB55-4D34-88EC-77CBBBC86BCA}" type="slidenum">
              <a:rPr lang="fr-FR" altLang="en-US"/>
              <a:pPr eaLnBrk="1" hangingPunct="1"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5346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dirty="0" smtClean="0"/>
              <a:t>Click </a:t>
            </a:r>
            <a:r>
              <a:rPr lang="fr-FR" altLang="en-US" dirty="0" err="1" smtClean="0"/>
              <a:t>each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picture</a:t>
            </a:r>
            <a:r>
              <a:rPr lang="fr-FR" altLang="en-US" dirty="0" smtClean="0"/>
              <a:t> to </a:t>
            </a:r>
            <a:r>
              <a:rPr lang="fr-FR" altLang="en-US" dirty="0" err="1" smtClean="0"/>
              <a:t>hear</a:t>
            </a:r>
            <a:r>
              <a:rPr lang="fr-FR" altLang="en-US" dirty="0" smtClean="0"/>
              <a:t> the relevant </a:t>
            </a:r>
            <a:r>
              <a:rPr lang="fr-FR" altLang="en-US" dirty="0" err="1" smtClean="0"/>
              <a:t>text</a:t>
            </a:r>
            <a:r>
              <a:rPr lang="fr-FR" altLang="en-US" smtClean="0"/>
              <a:t>.</a:t>
            </a:r>
            <a:endParaRPr lang="fr-FR" altLang="en-US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E80656-D4CE-4BD6-8705-30748C2C9E0C}" type="slidenum">
              <a:rPr lang="fr-FR" altLang="en-US"/>
              <a:pPr eaLnBrk="1" hangingPunct="1"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105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EB798E-AB86-4EDE-A736-EE424F7F8D32}" type="slidenum">
              <a:rPr lang="fr-FR" altLang="en-US"/>
              <a:pPr eaLnBrk="1" hangingPunct="1"/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371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260CA-F74F-4DDA-A357-B4727BC5D6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2849A-830E-4484-B2AA-A3C0D499F4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67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D4EF1-72C5-43C7-A90C-F2FCE4AC28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72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7F1DE-418E-420A-8475-3B9424FF88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5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9D4DE-14D8-444E-834B-5FEC51312C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9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57EC9-41A1-48A4-8E68-5AF3ED00BA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9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17262-64BE-408B-B970-9C5E24B435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2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2FA2-4A4B-41DF-A08B-B00A1954C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29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9B9CA-5585-4BBD-A9A3-8D55F8B82B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163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CEE20-88F5-4BAA-A7B3-FA8B6750AC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09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1A3C3-A98D-4B96-AAB4-E3E27C2EDD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25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70DC56-4BDE-4940-BB96-F9976C49BD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5.wav"/><Relationship Id="rId18" Type="http://schemas.openxmlformats.org/officeDocument/2006/relationships/audio" Target="../media/audio10.wav"/><Relationship Id="rId3" Type="http://schemas.openxmlformats.org/officeDocument/2006/relationships/slideLayout" Target="../slideLayouts/slideLayout7.xml"/><Relationship Id="rId21" Type="http://schemas.openxmlformats.org/officeDocument/2006/relationships/audio" Target="../media/audio13.wav"/><Relationship Id="rId7" Type="http://schemas.openxmlformats.org/officeDocument/2006/relationships/image" Target="../media/image3.png"/><Relationship Id="rId12" Type="http://schemas.openxmlformats.org/officeDocument/2006/relationships/audio" Target="../media/audio4.wav"/><Relationship Id="rId17" Type="http://schemas.openxmlformats.org/officeDocument/2006/relationships/audio" Target="../media/audio9.wav"/><Relationship Id="rId2" Type="http://schemas.openxmlformats.org/officeDocument/2006/relationships/audio" Target="../media/media1.mp3"/><Relationship Id="rId16" Type="http://schemas.openxmlformats.org/officeDocument/2006/relationships/audio" Target="../media/audio8.wav"/><Relationship Id="rId20" Type="http://schemas.openxmlformats.org/officeDocument/2006/relationships/audio" Target="../media/audio12.wav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5" Type="http://schemas.openxmlformats.org/officeDocument/2006/relationships/audio" Target="../media/audio7.wav"/><Relationship Id="rId10" Type="http://schemas.openxmlformats.org/officeDocument/2006/relationships/audio" Target="../media/audio2.wav"/><Relationship Id="rId19" Type="http://schemas.openxmlformats.org/officeDocument/2006/relationships/audio" Target="../media/audio11.wav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1.wav"/><Relationship Id="rId14" Type="http://schemas.openxmlformats.org/officeDocument/2006/relationships/audio" Target="../media/audio6.wav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9.jpeg"/><Relationship Id="rId3" Type="http://schemas.microsoft.com/office/2007/relationships/media" Target="../media/media3.mp3"/><Relationship Id="rId21" Type="http://schemas.openxmlformats.org/officeDocument/2006/relationships/image" Target="../media/image12.jpe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8.jpeg"/><Relationship Id="rId2" Type="http://schemas.openxmlformats.org/officeDocument/2006/relationships/audio" Target="../media/media2.mp3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6.jpeg"/><Relationship Id="rId10" Type="http://schemas.openxmlformats.org/officeDocument/2006/relationships/audio" Target="../media/media6.mp3"/><Relationship Id="rId19" Type="http://schemas.openxmlformats.org/officeDocument/2006/relationships/image" Target="../media/image10.jpe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0489"/>
            <a:ext cx="7301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Tw Cen MT" panose="020B0602020104020603" pitchFamily="34" charset="0"/>
              </a:rPr>
              <a:t>Le Père Noël a dans sa hotte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dirty="0" smtClean="0">
                <a:latin typeface="Tw Cen MT" panose="020B0602020104020603" pitchFamily="34" charset="0"/>
              </a:rPr>
              <a:t>Un cadeau pour chaque botte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dirty="0" smtClean="0">
                <a:latin typeface="Tw Cen MT" panose="020B0602020104020603" pitchFamily="34" charset="0"/>
              </a:rPr>
              <a:t>Une souris pour Nathalie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dirty="0" smtClean="0">
                <a:latin typeface="Tw Cen MT" panose="020B0602020104020603" pitchFamily="34" charset="0"/>
              </a:rPr>
              <a:t>Une clémentine pour Géraldine </a:t>
            </a:r>
          </a:p>
          <a:p>
            <a:r>
              <a:rPr lang="fr-FR" sz="3200" dirty="0" smtClean="0">
                <a:latin typeface="Tw Cen MT" panose="020B0602020104020603" pitchFamily="34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11" y="256608"/>
            <a:ext cx="2266522" cy="220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69" y="409603"/>
            <a:ext cx="1000553" cy="73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16" y="1034197"/>
            <a:ext cx="655872" cy="647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91" y="1388083"/>
            <a:ext cx="745417" cy="734236"/>
          </a:xfrm>
          <a:prstGeom prst="rect">
            <a:avLst/>
          </a:prstGeom>
        </p:spPr>
      </p:pic>
      <p:sp>
        <p:nvSpPr>
          <p:cNvPr id="7" name="TextBox 6">
            <a:hlinkClick r:id="" action="ppaction://noaction">
              <a:snd r:embed="rId9" name="13.1_des_bottes.wav"/>
            </a:hlinkClick>
          </p:cNvPr>
          <p:cNvSpPr txBox="1"/>
          <p:nvPr/>
        </p:nvSpPr>
        <p:spPr>
          <a:xfrm rot="20186047">
            <a:off x="467544" y="287877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des bottes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hlinkClick r:id="" action="ppaction://noaction">
              <a:snd r:embed="rId10" name="13.1_Charlotte.wav"/>
            </a:hlinkClick>
          </p:cNvPr>
          <p:cNvSpPr txBox="1"/>
          <p:nvPr/>
        </p:nvSpPr>
        <p:spPr>
          <a:xfrm rot="806397">
            <a:off x="7312588" y="288326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Charlotte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>
            <a:hlinkClick r:id="" action="ppaction://noaction">
              <a:snd r:embed="rId11" name="4.10_bateau.wav"/>
            </a:hlinkClick>
          </p:cNvPr>
          <p:cNvSpPr txBox="1"/>
          <p:nvPr/>
        </p:nvSpPr>
        <p:spPr>
          <a:xfrm rot="278248">
            <a:off x="2664560" y="465613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bateau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hlinkClick r:id="" action="ppaction://noaction">
              <a:snd r:embed="rId12" name="13.1_Theo.wav"/>
            </a:hlinkClick>
          </p:cNvPr>
          <p:cNvSpPr txBox="1"/>
          <p:nvPr/>
        </p:nvSpPr>
        <p:spPr>
          <a:xfrm rot="20643634">
            <a:off x="6885191" y="456631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Theo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1" name="TextBox 10">
            <a:hlinkClick r:id="" action="ppaction://noaction">
              <a:snd r:embed="rId13" name="13.1_Julien.wav"/>
            </a:hlinkClick>
          </p:cNvPr>
          <p:cNvSpPr txBox="1"/>
          <p:nvPr/>
        </p:nvSpPr>
        <p:spPr>
          <a:xfrm rot="278248">
            <a:off x="5812324" y="56022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Julien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hlinkClick r:id="" action="ppaction://noaction">
              <a:snd r:embed="rId14" name="le chien.wav"/>
            </a:hlinkClick>
          </p:cNvPr>
          <p:cNvSpPr txBox="1"/>
          <p:nvPr/>
        </p:nvSpPr>
        <p:spPr>
          <a:xfrm rot="278248">
            <a:off x="2584540" y="26954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</a:t>
            </a:r>
            <a:r>
              <a:rPr lang="en-GB" sz="2400" dirty="0" err="1" smtClean="0">
                <a:latin typeface="Tw Cen MT" panose="020B0602020104020603" pitchFamily="34" charset="0"/>
              </a:rPr>
              <a:t>chien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15" name="1.4_le_cheval.wav"/>
            </a:hlinkClick>
          </p:cNvPr>
          <p:cNvSpPr txBox="1"/>
          <p:nvPr/>
        </p:nvSpPr>
        <p:spPr>
          <a:xfrm rot="278248">
            <a:off x="480588" y="424060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cheval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hlinkClick r:id="" action="ppaction://noaction">
              <a:snd r:embed="rId16" name="13.1_Chantal.wav"/>
            </a:hlinkClick>
          </p:cNvPr>
          <p:cNvSpPr txBox="1"/>
          <p:nvPr/>
        </p:nvSpPr>
        <p:spPr>
          <a:xfrm rot="278248">
            <a:off x="5169055" y="411393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Chantal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78248">
            <a:off x="3008952" y="3598342"/>
            <a:ext cx="236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</a:t>
            </a:r>
            <a:r>
              <a:rPr lang="en-GB" sz="2400" dirty="0" err="1" smtClean="0">
                <a:latin typeface="Tw Cen MT" panose="020B0602020104020603" pitchFamily="34" charset="0"/>
              </a:rPr>
              <a:t>jeu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6" name="TextBox 15">
            <a:hlinkClick r:id="" action="ppaction://noaction">
              <a:snd r:embed="rId17" name="13.1_Matthieu.wav"/>
            </a:hlinkClick>
          </p:cNvPr>
          <p:cNvSpPr txBox="1"/>
          <p:nvPr/>
        </p:nvSpPr>
        <p:spPr>
          <a:xfrm rot="278248">
            <a:off x="7356867" y="37592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w Cen MT" panose="020B0602020104020603" pitchFamily="34" charset="0"/>
              </a:rPr>
              <a:t>Matthieu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hlinkClick r:id="" action="ppaction://noaction">
              <a:snd r:embed="rId18" name="9.3_un_crayon.wav"/>
            </a:hlinkClick>
          </p:cNvPr>
          <p:cNvSpPr txBox="1"/>
          <p:nvPr/>
        </p:nvSpPr>
        <p:spPr>
          <a:xfrm rot="278248">
            <a:off x="478944" y="5745210"/>
            <a:ext cx="251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crayon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8" name="TextBox 17">
            <a:hlinkClick r:id="" action="ppaction://noaction">
              <a:snd r:embed="rId19" name="13.1_Manon.wav"/>
            </a:hlinkClick>
          </p:cNvPr>
          <p:cNvSpPr txBox="1"/>
          <p:nvPr/>
        </p:nvSpPr>
        <p:spPr>
          <a:xfrm rot="278248">
            <a:off x="7329346" y="585506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w Cen MT" panose="020B0602020104020603" pitchFamily="34" charset="0"/>
              </a:rPr>
              <a:t>Manon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19" name="TextBox 18">
            <a:hlinkClick r:id="" action="ppaction://noaction">
              <a:snd r:embed="rId20" name="13.1_un_hibou.wav"/>
            </a:hlinkClick>
          </p:cNvPr>
          <p:cNvSpPr txBox="1"/>
          <p:nvPr/>
        </p:nvSpPr>
        <p:spPr>
          <a:xfrm rot="278248">
            <a:off x="3148028" y="565668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un </a:t>
            </a:r>
            <a:r>
              <a:rPr lang="en-GB" sz="2400" dirty="0" err="1" smtClean="0">
                <a:latin typeface="Tw Cen MT" panose="020B0602020104020603" pitchFamily="34" charset="0"/>
              </a:rPr>
              <a:t>hibou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0" name="TextBox 19">
            <a:hlinkClick r:id="" action="ppaction://noaction">
              <a:snd r:embed="rId21" name="13.1_Lilou.wav"/>
            </a:hlinkClick>
          </p:cNvPr>
          <p:cNvSpPr txBox="1"/>
          <p:nvPr/>
        </p:nvSpPr>
        <p:spPr>
          <a:xfrm rot="278248">
            <a:off x="5677535" y="283054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w Cen MT" panose="020B0602020104020603" pitchFamily="34" charset="0"/>
              </a:rPr>
              <a:t>Lilou</a:t>
            </a:r>
            <a:endParaRPr lang="en-GB" sz="2400" dirty="0">
              <a:latin typeface="Tw Cen MT" panose="020B0602020104020603" pitchFamily="34" charset="0"/>
            </a:endParaRPr>
          </a:p>
        </p:txBody>
      </p:sp>
      <p:pic>
        <p:nvPicPr>
          <p:cNvPr id="21" name="13.1_Christmas_rhy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93251" y="778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755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6" name="Group 38"/>
          <p:cNvGraphicFramePr>
            <a:graphicFrameLocks noGrp="1"/>
          </p:cNvGraphicFramePr>
          <p:nvPr/>
        </p:nvGraphicFramePr>
        <p:xfrm>
          <a:off x="179388" y="333375"/>
          <a:ext cx="8785225" cy="6264276"/>
        </p:xfrm>
        <a:graphic>
          <a:graphicData uri="http://schemas.openxmlformats.org/drawingml/2006/table">
            <a:tbl>
              <a:tblPr/>
              <a:tblGrid>
                <a:gridCol w="3024460"/>
                <a:gridCol w="5760765"/>
              </a:tblGrid>
              <a:tr h="70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 et Fête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 et Explication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24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25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31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1er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6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 31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99899"/>
              </p:ext>
            </p:extLst>
          </p:nvPr>
        </p:nvGraphicFramePr>
        <p:xfrm>
          <a:off x="179388" y="188913"/>
          <a:ext cx="8712201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67"/>
                <a:gridCol w="2904067"/>
                <a:gridCol w="2904067"/>
              </a:tblGrid>
              <a:tr h="3312607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fait la fête et on jette des cotillons pour l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e réveillon du Jour de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l’An.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 écrit des cartes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pour envoyer ses 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vœux.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mange en famille pour l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e réveillon et on déguste la buche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de Noël en 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dessert.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</a:tr>
              <a:tr h="3240593"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Le plus petit va sous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la table.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 tire les rois et on mange la galette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l’épiphanie.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ouvre l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es cadeaux déposés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dans les chaussures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sous le sapin ou devant la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cheminée.</a:t>
                      </a:r>
                      <a:endParaRPr lang="fr-FR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On s’embrasse pour se souhaiter la bonne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année.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56325" y="1341438"/>
            <a:ext cx="2736850" cy="2185987"/>
            <a:chOff x="6156325" y="1341438"/>
            <a:chExt cx="2736850" cy="2185987"/>
          </a:xfrm>
        </p:grpSpPr>
        <p:pic>
          <p:nvPicPr>
            <p:cNvPr id="3088" name="Picture 12" descr="http://kosok.unblog.fr/files/2012/12/buchedenoel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2276475"/>
              <a:ext cx="1512887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4" descr="http://www.magiclub.com/magiclub/visuals/laponie_finlandaise_rovaniemi_sejours_magie_des_fetes_reveillon_de_noel_3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341438"/>
              <a:ext cx="185261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0" name="Picture 18" descr="http://choupie33.c.h.pic.centerblog.net/o/9638e17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449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http://www.maspatule.com/blog/wp-content/uploads/2012/01/Fotolia_19772452_Subscription_Monthly_XL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6638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2" descr="http://www.radioeurodistrict.com/upload/images/bise_phot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7305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8" descr="http://images.grainedecurieux.eu/enfant/apprentissages-eveil/PublishingImages/apprendre_ecrire_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96975"/>
            <a:ext cx="25558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2" descr="http://img.over-blog.com/442x600/1/29/20/78/Au-cas-ou-ca-se-bloque-encore/sapin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52963"/>
            <a:ext cx="19446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3.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72616" y="404664"/>
            <a:ext cx="609600" cy="609600"/>
          </a:xfrm>
          <a:prstGeom prst="rect">
            <a:avLst/>
          </a:prstGeom>
        </p:spPr>
      </p:pic>
      <p:pic>
        <p:nvPicPr>
          <p:cNvPr id="3" name="13.3.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33993" y="0"/>
            <a:ext cx="609600" cy="609600"/>
          </a:xfrm>
          <a:prstGeom prst="rect">
            <a:avLst/>
          </a:prstGeom>
        </p:spPr>
      </p:pic>
      <p:pic>
        <p:nvPicPr>
          <p:cNvPr id="4" name="13.3.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82216" y="4954588"/>
            <a:ext cx="609600" cy="609600"/>
          </a:xfrm>
          <a:prstGeom prst="rect">
            <a:avLst/>
          </a:prstGeom>
        </p:spPr>
      </p:pic>
      <p:pic>
        <p:nvPicPr>
          <p:cNvPr id="5" name="13.3.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38793" y="1624806"/>
            <a:ext cx="609600" cy="609600"/>
          </a:xfrm>
          <a:prstGeom prst="rect">
            <a:avLst/>
          </a:prstGeom>
        </p:spPr>
      </p:pic>
      <p:pic>
        <p:nvPicPr>
          <p:cNvPr id="7" name="13.3.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21863" y="4392234"/>
            <a:ext cx="609600" cy="609600"/>
          </a:xfrm>
          <a:prstGeom prst="rect">
            <a:avLst/>
          </a:prstGeom>
        </p:spPr>
      </p:pic>
      <p:pic>
        <p:nvPicPr>
          <p:cNvPr id="8" name="13.3.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755189" y="55904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44365"/>
              </p:ext>
            </p:extLst>
          </p:nvPr>
        </p:nvGraphicFramePr>
        <p:xfrm>
          <a:off x="179388" y="333375"/>
          <a:ext cx="8785225" cy="6589714"/>
        </p:xfrm>
        <a:graphic>
          <a:graphicData uri="http://schemas.openxmlformats.org/drawingml/2006/table">
            <a:tbl>
              <a:tblPr/>
              <a:tblGrid>
                <a:gridCol w="3024460"/>
                <a:gridCol w="5760765"/>
              </a:tblGrid>
              <a:tr h="45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 et Fête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Explications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24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mange en famille pour l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e réveillon et on déguste la buche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de Noël en dessert</a:t>
                      </a:r>
                      <a:endParaRPr lang="fr-FR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25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ouvre l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es cadeaux déposés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dans les chaussures 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sous le sapin ou devant la cheminée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31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décembre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fait la fête et on lance des cotillons pour l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e réveillon du Jour de l’An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1er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On s’embrasse pour se souhaiter la bonne année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6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Le plus petit va sous la table. On tire les rois et on mange la galette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de l’épiphanie.</a:t>
                      </a:r>
                      <a:endParaRPr lang="fr-FR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 31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On écrit des cartes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pour envoyer ses vœux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263</Words>
  <Application>Microsoft Office PowerPoint</Application>
  <PresentationFormat>On-screen Show (4:3)</PresentationFormat>
  <Paragraphs>54</Paragraphs>
  <Slides>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RHawkes</dc:creator>
  <cp:lastModifiedBy>Study</cp:lastModifiedBy>
  <cp:revision>28</cp:revision>
  <dcterms:created xsi:type="dcterms:W3CDTF">2008-12-15T06:03:15Z</dcterms:created>
  <dcterms:modified xsi:type="dcterms:W3CDTF">2018-09-22T18:36:37Z</dcterms:modified>
</cp:coreProperties>
</file>